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Marketing Data Analysis Insights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Summary of key findings and recommendations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9. Predicting Total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Regression R² = 0.875, RMSE ≈ 210.9 (all features)</a:t>
            </a:r>
          </a:p>
          <a:p>
            <a:pPr/>
            <a:r>
              <a:t>Top predictors: Catalog purchases (0.557), Income (0.224), Store purchases (0.103)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10. Spending Prediction at Sign-Up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R² = 0.747, RMSE ≈ 300.8 using sign-up info</a:t>
            </a:r>
          </a:p>
          <a:p>
            <a:pPr/>
            <a:r>
              <a:t>Income dominates (0.817), followed by AgeSignup, Teenhome, Kidhome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11. Purchase Frequency by Segment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Segment 1 buys most: mean 21.4 txns; Segment 0 least: mean 11.2 txns</a:t>
            </a:r>
          </a:p>
          <a:p>
            <a:pPr/>
            <a:r>
              <a:t>Segments 2 &amp; 3 are intermediate (14.0 &amp; 15.3)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12. ACF Insights (Signup Volume)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Lag-1 autocorrelation ~0.75: strong month-to-month persistence</a:t>
            </a:r>
          </a:p>
          <a:p>
            <a:pPr/>
            <a:r>
              <a:t>Lag-12 autocorrelation ~0.65: clear annual seasonality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13.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Target high-spending segments with new offers (Segment 1 &amp; 2)</a:t>
            </a:r>
          </a:p>
          <a:p>
            <a:pPr/>
            <a:r>
              <a:t>Use income-based personalization—higher-income customers are more responsive</a:t>
            </a:r>
          </a:p>
          <a:p>
            <a:pPr/>
            <a:r>
              <a:t>Re-engage under-30 and ‘Together’ groups to reduce churn</a:t>
            </a:r>
          </a:p>
          <a:p>
            <a:pPr/>
            <a:r>
              <a:t>Tailor channel strategies by education &amp; country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Data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2,240 customers; 28 fields (demographics, spending, campaigns)</a:t>
            </a:r>
          </a:p>
          <a:p>
            <a:pPr/>
            <a:r>
              <a:t>Income missing in 1.07% of records; all other fields complete</a:t>
            </a:r>
          </a:p>
          <a:p>
            <a:pPr/>
            <a:r>
              <a:t>Date range of sign-ups spans ~11–14 years (2014–2026)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Customer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Mean age ~48 years (birth year mean 1968.8)</a:t>
            </a:r>
          </a:p>
          <a:p>
            <a:pPr/>
            <a:r>
              <a:t>Education: Graduation (50%), PhD (22%), Master (17%), 2n Cycle (9%), Basic (2%)</a:t>
            </a:r>
          </a:p>
          <a:p>
            <a:pPr/>
            <a:r>
              <a:t>Marital Status: Married (39%), Together (26%), Single (21%)</a:t>
            </a:r>
          </a:p>
          <a:p>
            <a:pPr/>
            <a:r>
              <a:t>Top countries: SP (49%), SA (15%), CA (12%), AUS (7%), IND (7%), GER (5%), US (5%)</a:t>
            </a:r>
          </a:p>
          <a:p>
            <a:pPr/>
            <a:r>
              <a:t>Mean income ~$52.2k; tenure ~4,505 days (~12.3 years)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Spending &amp; Campaign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Median spends: Wines 176, Meat 72, Fruits 9, Fish 12, Sweets 14, Gold 44</a:t>
            </a:r>
          </a:p>
          <a:p>
            <a:pPr/>
            <a:r>
              <a:t>Median purchase frequency: Web visits 4/month, Web purchases 4/month</a:t>
            </a:r>
          </a:p>
          <a:p>
            <a:pPr/>
            <a:r>
              <a:t>Response rate: 14.9%; Complaint rate: 0.94%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Customer Segmentation (k=4)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Segment 0 (938): mid spenders, avg age 53.7, Graduation, Married</a:t>
            </a:r>
          </a:p>
          <a:p>
            <a:pPr/>
            <a:r>
              <a:t>Segment 1 (541): high spenders, avg age 56.9, Graduation, Married</a:t>
            </a:r>
          </a:p>
          <a:p>
            <a:pPr/>
            <a:r>
              <a:t>Segment 2 (320): moderate spenders, avg age 57.9, Master, Married</a:t>
            </a:r>
          </a:p>
          <a:p>
            <a:pPr/>
            <a:r>
              <a:t>Segment 3 (441): low spenders, avg age 59.4, PhD, Married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Income &amp; Children vs. Spending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Income correlations: 0.33–0.58 across categories (highest for Meat &amp; Wines)</a:t>
            </a:r>
          </a:p>
          <a:p>
            <a:pPr/>
            <a:r>
              <a:t>has_children correlations: −0.24–−0.58 (largest negative for Meat, Fish)</a:t>
            </a:r>
          </a:p>
          <a:p>
            <a:pPr/>
            <a:r>
              <a:t>Avg spend NoChildren vs HasChildren: Wines 487 vs 231; Meat 174 vs 58; etc.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Churn Risk (Recency)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Highest recency by AgeGroup: &lt;30 (52.5 days), 60+ (50.2 days)</a:t>
            </a:r>
          </a:p>
          <a:p>
            <a:pPr/>
            <a:r>
              <a:t>By Education: Graduation (50.0 days), PhD (48.5 days)</a:t>
            </a:r>
          </a:p>
          <a:p>
            <a:pPr/>
            <a:r>
              <a:t>By Marital Status: Together (50.1 days), Absurd (53.0 days; n=2)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Channel Preferences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Education: PhD &amp; Graduation highest web (~4.4/4.1), catalog (~3.0/2.7), store (~6.1/5.8)</a:t>
            </a:r>
          </a:p>
          <a:p>
            <a:pPr/>
            <a:r>
              <a:t>Basic: lowest web (1.9), catalog (0.5), store (2.9)</a:t>
            </a:r>
          </a:p>
          <a:p>
            <a:pPr/>
            <a:r>
              <a:t>Country: ME &amp; US lead web &amp; store; SP leads catalog; IND lowest web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Predictors of Campaign Acceptance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Top predictors for Response: TotalSpending, Income, Recency, Age, Catalog purchases</a:t>
            </a:r>
          </a:p>
          <a:p>
            <a:pPr/>
            <a:r>
              <a:t>For any campaign: similar order, TotalSpending (0.183), Income (0.147), Recency (0.101)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